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8" r:id="rId3"/>
    <p:sldId id="302" r:id="rId4"/>
    <p:sldId id="261" r:id="rId5"/>
    <p:sldId id="278" r:id="rId6"/>
    <p:sldId id="296" r:id="rId7"/>
    <p:sldId id="297" r:id="rId8"/>
    <p:sldId id="298" r:id="rId9"/>
    <p:sldId id="299" r:id="rId10"/>
    <p:sldId id="300" r:id="rId11"/>
    <p:sldId id="270" r:id="rId12"/>
    <p:sldId id="301" r:id="rId13"/>
    <p:sldId id="279" r:id="rId14"/>
  </p:sldIdLst>
  <p:sldSz cx="9144000" cy="5143500" type="screen16x9"/>
  <p:notesSz cx="6858000" cy="9144000"/>
  <p:embeddedFontLst>
    <p:embeddedFont>
      <p:font typeface="Montserrat" panose="00000500000000000000" pitchFamily="2"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8F55BA-1D26-4A3C-8808-3F048720A6A3}">
  <a:tblStyle styleId="{CB8F55BA-1D26-4A3C-8808-3F048720A6A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F1B525-2FAF-47DF-B33A-905AB876B22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4" autoAdjust="0"/>
  </p:normalViewPr>
  <p:slideViewPr>
    <p:cSldViewPr snapToGrid="0">
      <p:cViewPr varScale="1">
        <p:scale>
          <a:sx n="184" d="100"/>
          <a:sy n="184" d="100"/>
        </p:scale>
        <p:origin x="105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517611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Career Clubs are extra-curricular activities taking place in gymnasiums. They are managed by a group of 15 students from grades X, XI, and XII and they are monitored by the Life and Work teacher. The main objectives of these clubs are to develop soft-skills among students by organizing events with guest speakers, trainers, and experts on different fields as well as by organizing information sessions related to career education and guidance.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School-Based Career Centers are VET school offices which hire 3 people, with the main aim being: 1. to promote VET school profiles to prospective students, 2. to provide career guidance services to existing school students, 3. to partner with local businesses.</a:t>
            </a:r>
            <a:endParaRPr dirty="0"/>
          </a:p>
        </p:txBody>
      </p:sp>
    </p:spTree>
    <p:extLst>
      <p:ext uri="{BB962C8B-B14F-4D97-AF65-F5344CB8AC3E}">
        <p14:creationId xmlns:p14="http://schemas.microsoft.com/office/powerpoint/2010/main" val="213003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396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cap="none" dirty="0">
                <a:solidFill>
                  <a:srgbClr val="000000"/>
                </a:solidFill>
                <a:effectLst/>
                <a:latin typeface="Arial"/>
                <a:ea typeface="Arial"/>
                <a:cs typeface="Arial"/>
                <a:sym typeface="Arial"/>
              </a:rPr>
              <a:t>Kosovo has a population of 1.79 million (KAS, 2018 ), Kosovo has the youngest population </a:t>
            </a:r>
            <a:r>
              <a:rPr lang="en-GB" sz="1100" b="0" i="1" u="none" strike="noStrike" cap="none" dirty="0">
                <a:solidFill>
                  <a:srgbClr val="000000"/>
                </a:solidFill>
                <a:effectLst/>
                <a:latin typeface="Arial"/>
                <a:ea typeface="Arial"/>
                <a:cs typeface="Arial"/>
                <a:sym typeface="Arial"/>
              </a:rPr>
              <a:t>and this p</a:t>
            </a:r>
            <a:r>
              <a:rPr lang="en-GB" sz="1100" b="0" i="0" u="none" strike="noStrike" cap="none" dirty="0">
                <a:solidFill>
                  <a:srgbClr val="000000"/>
                </a:solidFill>
                <a:effectLst/>
                <a:latin typeface="Arial"/>
                <a:ea typeface="Arial"/>
                <a:cs typeface="Arial"/>
                <a:sym typeface="Arial"/>
              </a:rPr>
              <a:t>uts pressure on both the education system and the labour market, but also has a very good chance to benefit by proper investment in its education system. According to the labour market barometer the unemployment rate is 25.8%. Unemployment is most pronounced among females with 32.3%, compared to males, 23.5%. The most significant unemployment rate is amongst youth with 48.9% and inactive labour force is quite high at 61.7%, with a particular focus on females at 79.2%, compared to males at 44%. </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 Kosovo, as we mentioned earlier, unemployment rate among youth is enormous. However, the paradox is that many businesses are having a hard time finding skilled workforce for their business needs. Many of them list HR problems as the main impediments in optimizing their productivity. This talks to a two-fold problem:</a:t>
            </a:r>
          </a:p>
          <a:p>
            <a:pPr marL="171450" lvl="0" indent="-171450" algn="l" rtl="0">
              <a:spcBef>
                <a:spcPts val="0"/>
              </a:spcBef>
              <a:spcAft>
                <a:spcPts val="0"/>
              </a:spcAft>
            </a:pPr>
            <a:r>
              <a:rPr lang="en-US" dirty="0"/>
              <a:t>Many profiles and concentrations offered by secondary and postsecondary education are irrelevant to the market needs. For many of these profiles, the market is already saturated with, and many youths remain unemployed.</a:t>
            </a:r>
          </a:p>
          <a:p>
            <a:pPr marL="171450" lvl="0" indent="-171450" algn="l" rtl="0">
              <a:spcBef>
                <a:spcPts val="0"/>
              </a:spcBef>
              <a:spcAft>
                <a:spcPts val="0"/>
              </a:spcAft>
            </a:pPr>
            <a:r>
              <a:rPr lang="en-US" dirty="0"/>
              <a:t>For many of these profiles and concentrations, the curriculum content is inadequate to the labor market needs. In other words, schools are offering skills and knowledge that the labor market no longer needs</a:t>
            </a:r>
          </a:p>
        </p:txBody>
      </p:sp>
    </p:spTree>
    <p:extLst>
      <p:ext uri="{BB962C8B-B14F-4D97-AF65-F5344CB8AC3E}">
        <p14:creationId xmlns:p14="http://schemas.microsoft.com/office/powerpoint/2010/main" val="317356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Therefore, through this study, we aim to provide evidence for MESTI, Municipal Education Directorates, and VET schools themselves about the importance of looking at how youth feels about their future, and taking mitigation action, accordingly. In Kosovo, there are in total 105 upper secondary schools (69 VET schools and 36 gymnasiums) and the survey was sent out to each of them. Responses were gathered from 733 students covering 98 out of the 105 municipalities.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findings are not a surprise to us, because in almost every study we conduct with youth, ICT and Medicine turn out to be among the most favorite occupations. We think that this is closely related to the opportunities in the labor market, which have also helped the image of the respective occupation fields.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ICT is one of the industries mostly booming in the country. Many international businesses and corporations are offshoring their IT services to Kosovo (IT, call centers, digitalization of services, etc.) because of the more affordable workforce costs. However, a concerning finding is that choosing a career in Medicine-related occupations is a signal of brain-drain. Our country is facing a very large rate of migration. Many young Kosovars are leaving the country (mostly going to Germany, Austria, and Switzerland) in pursuit of better career opportunities. So, many of them choose Medicine because they know it is an easy way to arrange the migration as well as there is a lot of potential in the Western European countries. While we have a lot of youth, many of them favoring Medicine, we still face a shortage of medical staff within the country.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Based on studies conducted locally and based on the cooperation of KCDF with chambers and industry associations, we understand that Crafts Jobs, Food processing, ICT, and Engineering are jobs with most opportunities in the country. Therefore, we wanted to understand the extent to which our youth are aware and informed about such job opportunities.</a:t>
            </a:r>
            <a:endParaRPr dirty="0"/>
          </a:p>
        </p:txBody>
      </p:sp>
    </p:spTree>
    <p:extLst>
      <p:ext uri="{BB962C8B-B14F-4D97-AF65-F5344CB8AC3E}">
        <p14:creationId xmlns:p14="http://schemas.microsoft.com/office/powerpoint/2010/main" val="266478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can see that family is by far the most important factor influencing youth career choice. For the policy-making institutions and other stakeholders this is an important information. Unfortunately, family is not very much engaged in obtaining information and understanding the practices for guiding youth to the right career path, gathering information about the opportunities in the labor market, etc. More needs to be done in this regard to provide more accurate and objective career support for youth.</a:t>
            </a:r>
            <a:endParaRPr dirty="0"/>
          </a:p>
        </p:txBody>
      </p:sp>
    </p:spTree>
    <p:extLst>
      <p:ext uri="{BB962C8B-B14F-4D97-AF65-F5344CB8AC3E}">
        <p14:creationId xmlns:p14="http://schemas.microsoft.com/office/powerpoint/2010/main" val="231119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large number of youth who plan to migrate is worrisome for the local economy. Many of them, as indicated in the slide, declare that they would migrate even if they had their preferred job in the country. The indicates a high level of uncertainty among youth, about the sustainability of their jobs, employment opportunities in the future, etc.</a:t>
            </a:r>
            <a:endParaRPr dirty="0"/>
          </a:p>
        </p:txBody>
      </p:sp>
    </p:spTree>
    <p:extLst>
      <p:ext uri="{BB962C8B-B14F-4D97-AF65-F5344CB8AC3E}">
        <p14:creationId xmlns:p14="http://schemas.microsoft.com/office/powerpoint/2010/main" val="58363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339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1139200" y="645550"/>
            <a:ext cx="6865800" cy="19263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5" y="0"/>
            <a:ext cx="91440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17" name="Google Shape;17;p3"/>
          <p:cNvSpPr txBox="1">
            <a:spLocks noGrp="1"/>
          </p:cNvSpPr>
          <p:nvPr>
            <p:ph type="subTitle" idx="1"/>
          </p:nvPr>
        </p:nvSpPr>
        <p:spPr>
          <a:xfrm>
            <a:off x="1154400" y="3221050"/>
            <a:ext cx="68352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1"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62"/>
        <p:cNvGrpSpPr/>
        <p:nvPr/>
      </p:nvGrpSpPr>
      <p:grpSpPr>
        <a:xfrm>
          <a:off x="0" y="0"/>
          <a:ext cx="0" cy="0"/>
          <a:chOff x="0" y="0"/>
          <a:chExt cx="0" cy="0"/>
        </a:xfrm>
      </p:grpSpPr>
      <p:sp>
        <p:nvSpPr>
          <p:cNvPr id="63" name="Google Shape;63;p12"/>
          <p:cNvSpPr/>
          <p:nvPr/>
        </p:nvSpPr>
        <p:spPr>
          <a:xfrm rot="10800000" flipH="1">
            <a:off x="-25" y="1289850"/>
            <a:ext cx="9144000" cy="3856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1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5" name="Google Shape;65;p1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7"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Subtitle 2">
            <a:extLst>
              <a:ext uri="{FF2B5EF4-FFF2-40B4-BE49-F238E27FC236}">
                <a16:creationId xmlns:a16="http://schemas.microsoft.com/office/drawing/2014/main" id="{1A553C81-A9F5-4226-965D-5A254850AB2E}"/>
              </a:ext>
            </a:extLst>
          </p:cNvPr>
          <p:cNvSpPr>
            <a:spLocks noGrp="1"/>
          </p:cNvSpPr>
          <p:nvPr>
            <p:ph type="subTitle" idx="1"/>
          </p:nvPr>
        </p:nvSpPr>
        <p:spPr>
          <a:xfrm>
            <a:off x="1154400" y="3051715"/>
            <a:ext cx="6835200" cy="522758"/>
          </a:xfrm>
        </p:spPr>
        <p:txBody>
          <a:bodyPr/>
          <a:lstStyle/>
          <a:p>
            <a:pPr algn="ctr"/>
            <a:r>
              <a:rPr lang="en-US" sz="1800" dirty="0"/>
              <a:t>Challenges of Teenagers in </a:t>
            </a:r>
            <a:r>
              <a:rPr lang="sq-AL" dirty="0"/>
              <a:t>T</a:t>
            </a:r>
            <a:r>
              <a:rPr lang="en-US" sz="1800" dirty="0"/>
              <a:t>heir Career Decision</a:t>
            </a:r>
          </a:p>
        </p:txBody>
      </p:sp>
      <p:sp>
        <p:nvSpPr>
          <p:cNvPr id="5" name="Title 4">
            <a:extLst>
              <a:ext uri="{FF2B5EF4-FFF2-40B4-BE49-F238E27FC236}">
                <a16:creationId xmlns:a16="http://schemas.microsoft.com/office/drawing/2014/main" id="{9B17DDAE-1B85-4311-B75A-91412211575F}"/>
              </a:ext>
            </a:extLst>
          </p:cNvPr>
          <p:cNvSpPr>
            <a:spLocks noGrp="1"/>
          </p:cNvSpPr>
          <p:nvPr>
            <p:ph type="ctrTitle"/>
          </p:nvPr>
        </p:nvSpPr>
        <p:spPr>
          <a:xfrm>
            <a:off x="1154400" y="2557015"/>
            <a:ext cx="6835200" cy="1159800"/>
          </a:xfrm>
        </p:spPr>
        <p:txBody>
          <a:bodyPr/>
          <a:lstStyle/>
          <a:p>
            <a:pPr algn="ctr"/>
            <a:r>
              <a:rPr lang="en-US" sz="3200" dirty="0">
                <a:effectLst>
                  <a:outerShdw blurRad="38100" dist="38100" dir="2700000" algn="tl">
                    <a:srgbClr val="000000">
                      <a:alpha val="43137"/>
                    </a:srgbClr>
                  </a:outerShdw>
                </a:effectLst>
              </a:rPr>
              <a:t>The Case of Kosovo</a:t>
            </a:r>
            <a:endParaRPr lang="en-US"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DEDDCFB-B57E-45B6-BE17-9B22A8A0C675}"/>
              </a:ext>
            </a:extLst>
          </p:cNvPr>
          <p:cNvSpPr txBox="1"/>
          <p:nvPr/>
        </p:nvSpPr>
        <p:spPr>
          <a:xfrm>
            <a:off x="4271536" y="4047387"/>
            <a:ext cx="1027845" cy="307777"/>
          </a:xfrm>
          <a:prstGeom prst="rect">
            <a:avLst/>
          </a:prstGeom>
          <a:noFill/>
        </p:spPr>
        <p:txBody>
          <a:bodyPr wrap="none" rtlCol="0">
            <a:spAutoFit/>
          </a:bodyPr>
          <a:lstStyle/>
          <a:p>
            <a:r>
              <a:rPr lang="en-US" dirty="0">
                <a:solidFill>
                  <a:srgbClr val="25516C"/>
                </a:solidFill>
                <a:latin typeface="Source Sans Pro"/>
                <a:ea typeface="Source Sans Pro"/>
                <a:sym typeface="Montserrat"/>
              </a:rPr>
              <a:t>2</a:t>
            </a:r>
            <a:r>
              <a:rPr lang="sq-AL" dirty="0">
                <a:solidFill>
                  <a:srgbClr val="25516C"/>
                </a:solidFill>
                <a:latin typeface="Source Sans Pro"/>
                <a:ea typeface="Source Sans Pro"/>
                <a:sym typeface="Montserrat"/>
              </a:rPr>
              <a:t>9</a:t>
            </a:r>
            <a:r>
              <a:rPr lang="en-US" dirty="0">
                <a:solidFill>
                  <a:srgbClr val="25516C"/>
                </a:solidFill>
                <a:latin typeface="Source Sans Pro"/>
                <a:ea typeface="Source Sans Pro"/>
                <a:sym typeface="Montserrat"/>
              </a:rPr>
              <a:t>/1</a:t>
            </a:r>
            <a:r>
              <a:rPr lang="sq-AL" dirty="0">
                <a:solidFill>
                  <a:srgbClr val="25516C"/>
                </a:solidFill>
                <a:latin typeface="Source Sans Pro"/>
                <a:ea typeface="Source Sans Pro"/>
                <a:sym typeface="Montserrat"/>
              </a:rPr>
              <a:t>0</a:t>
            </a:r>
            <a:r>
              <a:rPr lang="en-US" dirty="0">
                <a:solidFill>
                  <a:srgbClr val="25516C"/>
                </a:solidFill>
                <a:latin typeface="Source Sans Pro"/>
                <a:ea typeface="Source Sans Pro"/>
                <a:sym typeface="Montserrat"/>
              </a:rPr>
              <a:t>/2021</a:t>
            </a:r>
          </a:p>
        </p:txBody>
      </p:sp>
      <p:sp>
        <p:nvSpPr>
          <p:cNvPr id="14" name="TextBox 13">
            <a:extLst>
              <a:ext uri="{FF2B5EF4-FFF2-40B4-BE49-F238E27FC236}">
                <a16:creationId xmlns:a16="http://schemas.microsoft.com/office/drawing/2014/main" id="{1250101B-9D52-4EA8-9FA2-0C1F373C1DAC}"/>
              </a:ext>
            </a:extLst>
          </p:cNvPr>
          <p:cNvSpPr txBox="1"/>
          <p:nvPr/>
        </p:nvSpPr>
        <p:spPr>
          <a:xfrm>
            <a:off x="707746" y="3939666"/>
            <a:ext cx="2273379" cy="523220"/>
          </a:xfrm>
          <a:prstGeom prst="rect">
            <a:avLst/>
          </a:prstGeom>
          <a:noFill/>
        </p:spPr>
        <p:txBody>
          <a:bodyPr wrap="none" rtlCol="0">
            <a:spAutoFit/>
          </a:bodyPr>
          <a:lstStyle/>
          <a:p>
            <a:r>
              <a:rPr lang="en-US" dirty="0">
                <a:solidFill>
                  <a:srgbClr val="25516C"/>
                </a:solidFill>
                <a:latin typeface="Source Sans Pro"/>
                <a:ea typeface="Source Sans Pro"/>
                <a:sym typeface="Montserrat"/>
              </a:rPr>
              <a:t>Sovran Berisha</a:t>
            </a:r>
            <a:r>
              <a:rPr lang="sq-AL" dirty="0">
                <a:solidFill>
                  <a:srgbClr val="25516C"/>
                </a:solidFill>
                <a:latin typeface="Source Sans Pro"/>
                <a:ea typeface="Source Sans Pro"/>
                <a:sym typeface="Montserrat"/>
              </a:rPr>
              <a:t> - KCDF</a:t>
            </a:r>
          </a:p>
          <a:p>
            <a:r>
              <a:rPr lang="sq-AL" dirty="0">
                <a:solidFill>
                  <a:srgbClr val="25516C"/>
                </a:solidFill>
                <a:latin typeface="Source Sans Pro"/>
                <a:ea typeface="Source Sans Pro"/>
                <a:sym typeface="Montserrat"/>
              </a:rPr>
              <a:t>sovran.berisha@koscdf.org</a:t>
            </a:r>
            <a:endParaRPr lang="en-US" dirty="0">
              <a:solidFill>
                <a:srgbClr val="25516C"/>
              </a:solidFill>
              <a:latin typeface="Source Sans Pro"/>
              <a:ea typeface="Source Sans Pro"/>
              <a:sym typeface="Montserrat"/>
            </a:endParaRPr>
          </a:p>
        </p:txBody>
      </p:sp>
      <p:sp>
        <p:nvSpPr>
          <p:cNvPr id="7" name="TextBox 6">
            <a:extLst>
              <a:ext uri="{FF2B5EF4-FFF2-40B4-BE49-F238E27FC236}">
                <a16:creationId xmlns:a16="http://schemas.microsoft.com/office/drawing/2014/main" id="{C19B2FB6-1F11-4786-9B79-F9190A73DC35}"/>
              </a:ext>
            </a:extLst>
          </p:cNvPr>
          <p:cNvSpPr txBox="1"/>
          <p:nvPr/>
        </p:nvSpPr>
        <p:spPr>
          <a:xfrm>
            <a:off x="6589793" y="3939666"/>
            <a:ext cx="1896673" cy="523220"/>
          </a:xfrm>
          <a:prstGeom prst="rect">
            <a:avLst/>
          </a:prstGeom>
          <a:noFill/>
        </p:spPr>
        <p:txBody>
          <a:bodyPr wrap="none" rtlCol="0">
            <a:spAutoFit/>
          </a:bodyPr>
          <a:lstStyle/>
          <a:p>
            <a:r>
              <a:rPr lang="sq-AL" dirty="0">
                <a:solidFill>
                  <a:srgbClr val="25516C"/>
                </a:solidFill>
                <a:latin typeface="Source Sans Pro"/>
                <a:ea typeface="Source Sans Pro"/>
                <a:sym typeface="Montserrat"/>
              </a:rPr>
              <a:t>Lumnie Mehmetaj</a:t>
            </a:r>
          </a:p>
          <a:p>
            <a:r>
              <a:rPr lang="sq-AL" dirty="0">
                <a:solidFill>
                  <a:srgbClr val="25516C"/>
                </a:solidFill>
                <a:latin typeface="Source Sans Pro"/>
                <a:ea typeface="Source Sans Pro"/>
                <a:sym typeface="Montserrat"/>
              </a:rPr>
              <a:t>lumemeh@yahoo.com</a:t>
            </a:r>
            <a:endParaRPr lang="en-US" dirty="0">
              <a:solidFill>
                <a:srgbClr val="25516C"/>
              </a:solidFill>
              <a:latin typeface="Source Sans Pro"/>
              <a:ea typeface="Source Sans Pro"/>
              <a:sym typeface="Montserrat"/>
            </a:endParaRPr>
          </a:p>
        </p:txBody>
      </p:sp>
      <p:pic>
        <p:nvPicPr>
          <p:cNvPr id="9" name="Picture 8" descr="A picture containing application&#10;&#10;Description automatically generated">
            <a:extLst>
              <a:ext uri="{FF2B5EF4-FFF2-40B4-BE49-F238E27FC236}">
                <a16:creationId xmlns:a16="http://schemas.microsoft.com/office/drawing/2014/main" id="{70B16917-16D8-4CD4-B47E-B6ED9FC2F2FE}"/>
              </a:ext>
            </a:extLst>
          </p:cNvPr>
          <p:cNvPicPr>
            <a:picLocks noChangeAspect="1"/>
          </p:cNvPicPr>
          <p:nvPr/>
        </p:nvPicPr>
        <p:blipFill rotWithShape="1">
          <a:blip r:embed="rId3"/>
          <a:srcRect t="9891" r="4604" b="15590"/>
          <a:stretch/>
        </p:blipFill>
        <p:spPr>
          <a:xfrm>
            <a:off x="764896" y="722249"/>
            <a:ext cx="1004675" cy="7848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745591A6-C462-46D3-8E84-D0D82C84AFE6}"/>
              </a:ext>
            </a:extLst>
          </p:cNvPr>
          <p:cNvPicPr>
            <a:picLocks noChangeAspect="1"/>
          </p:cNvPicPr>
          <p:nvPr/>
        </p:nvPicPr>
        <p:blipFill>
          <a:blip r:embed="rId4"/>
          <a:stretch>
            <a:fillRect/>
          </a:stretch>
        </p:blipFill>
        <p:spPr>
          <a:xfrm>
            <a:off x="7002587" y="955126"/>
            <a:ext cx="1252693" cy="3190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solidFill>
                  <a:srgbClr val="00BEF2"/>
                </a:solidFill>
              </a:rPr>
              <a:t>10</a:t>
            </a:fld>
            <a:endParaRPr>
              <a:solidFill>
                <a:srgbClr val="00BEF2"/>
              </a:solidFill>
            </a:endParaRPr>
          </a:p>
        </p:txBody>
      </p:sp>
      <p:sp>
        <p:nvSpPr>
          <p:cNvPr id="313" name="Google Shape;313;p35"/>
          <p:cNvSpPr txBox="1">
            <a:spLocks noGrp="1"/>
          </p:cNvSpPr>
          <p:nvPr>
            <p:ph type="body" idx="4294967295"/>
          </p:nvPr>
        </p:nvSpPr>
        <p:spPr>
          <a:xfrm>
            <a:off x="1067093" y="2520710"/>
            <a:ext cx="2563211" cy="74645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US" sz="2000" b="1" dirty="0">
                <a:solidFill>
                  <a:srgbClr val="FFFFFF"/>
                </a:solidFill>
                <a:effectLst>
                  <a:outerShdw blurRad="38100" dist="38100" dir="2700000" algn="tl">
                    <a:srgbClr val="000000">
                      <a:alpha val="43137"/>
                    </a:srgbClr>
                  </a:outerShdw>
                </a:effectLst>
                <a:latin typeface="Montserrat"/>
                <a:ea typeface="Montserrat"/>
                <a:cs typeface="Montserrat"/>
                <a:sym typeface="Montserrat"/>
              </a:rPr>
              <a:t>Main Findings –</a:t>
            </a:r>
            <a:r>
              <a:rPr lang="en-US" sz="2000" dirty="0"/>
              <a:t>Support for Career Decision</a:t>
            </a:r>
          </a:p>
        </p:txBody>
      </p:sp>
      <p:pic>
        <p:nvPicPr>
          <p:cNvPr id="6" name="Picture 5" descr="A picture containing text, stationary&#10;&#10;Description automatically generated">
            <a:extLst>
              <a:ext uri="{FF2B5EF4-FFF2-40B4-BE49-F238E27FC236}">
                <a16:creationId xmlns:a16="http://schemas.microsoft.com/office/drawing/2014/main" id="{75EF77A4-7E05-492E-AC40-A57E99457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204" y="1288940"/>
            <a:ext cx="4285987" cy="3212659"/>
          </a:xfrm>
          <a:prstGeom prst="rect">
            <a:avLst/>
          </a:prstGeom>
        </p:spPr>
      </p:pic>
    </p:spTree>
    <p:extLst>
      <p:ext uri="{BB962C8B-B14F-4D97-AF65-F5344CB8AC3E}">
        <p14:creationId xmlns:p14="http://schemas.microsoft.com/office/powerpoint/2010/main" val="201895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0"/>
        <p:cNvGrpSpPr/>
        <p:nvPr/>
      </p:nvGrpSpPr>
      <p:grpSpPr>
        <a:xfrm>
          <a:off x="0" y="0"/>
          <a:ext cx="0" cy="0"/>
          <a:chOff x="0" y="0"/>
          <a:chExt cx="0" cy="0"/>
        </a:xfrm>
      </p:grpSpPr>
      <p:sp>
        <p:nvSpPr>
          <p:cNvPr id="202" name="Google Shape;202;p27"/>
          <p:cNvSpPr txBox="1">
            <a:spLocks noGrp="1"/>
          </p:cNvSpPr>
          <p:nvPr>
            <p:ph type="subTitle" idx="4294967295"/>
          </p:nvPr>
        </p:nvSpPr>
        <p:spPr>
          <a:xfrm>
            <a:off x="999625" y="1886819"/>
            <a:ext cx="7268282" cy="177273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800" dirty="0">
                <a:solidFill>
                  <a:srgbClr val="FFFFFF"/>
                </a:solidFill>
              </a:rPr>
              <a:t>Around </a:t>
            </a:r>
            <a:r>
              <a:rPr lang="en-US" sz="2800" b="1" dirty="0">
                <a:solidFill>
                  <a:schemeClr val="accent1"/>
                </a:solidFill>
                <a:effectLst>
                  <a:outerShdw blurRad="38100" dist="38100" dir="2700000" algn="tl">
                    <a:srgbClr val="000000">
                      <a:alpha val="43137"/>
                    </a:srgbClr>
                  </a:outerShdw>
                </a:effectLst>
                <a:latin typeface="Montserrat" panose="00000500000000000000" pitchFamily="2" charset="0"/>
              </a:rPr>
              <a:t>89.5% </a:t>
            </a:r>
            <a:r>
              <a:rPr lang="en-US" sz="1800" dirty="0">
                <a:solidFill>
                  <a:srgbClr val="FFFFFF"/>
                </a:solidFill>
              </a:rPr>
              <a:t>of the respondents consider that COVID-19 has put more importance in skills related to self-management, time-management, and digital skills, while only </a:t>
            </a:r>
            <a:r>
              <a:rPr lang="en-US" sz="2800" b="1" dirty="0">
                <a:solidFill>
                  <a:schemeClr val="accent1"/>
                </a:solidFill>
                <a:effectLst>
                  <a:outerShdw blurRad="38100" dist="38100" dir="2700000" algn="tl">
                    <a:srgbClr val="000000">
                      <a:alpha val="43137"/>
                    </a:srgbClr>
                  </a:outerShdw>
                </a:effectLst>
                <a:latin typeface="Montserrat" panose="00000500000000000000" pitchFamily="2" charset="0"/>
              </a:rPr>
              <a:t>10.5%</a:t>
            </a:r>
            <a:r>
              <a:rPr lang="en-US" sz="1800" dirty="0">
                <a:solidFill>
                  <a:srgbClr val="FFFFFF"/>
                </a:solidFill>
              </a:rPr>
              <a:t> do not agree that COVID-19 has had any impact in the way work will be done in the future.</a:t>
            </a:r>
          </a:p>
        </p:txBody>
      </p:sp>
      <p:sp>
        <p:nvSpPr>
          <p:cNvPr id="203" name="Google Shape;203;p2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11</a:t>
            </a:fld>
            <a:endParaRPr/>
          </a:p>
        </p:txBody>
      </p:sp>
      <p:sp>
        <p:nvSpPr>
          <p:cNvPr id="5" name="Google Shape;313;p35">
            <a:extLst>
              <a:ext uri="{FF2B5EF4-FFF2-40B4-BE49-F238E27FC236}">
                <a16:creationId xmlns:a16="http://schemas.microsoft.com/office/drawing/2014/main" id="{AFE78C2F-74F3-4A48-B156-CBF8513AC42F}"/>
              </a:ext>
            </a:extLst>
          </p:cNvPr>
          <p:cNvSpPr txBox="1">
            <a:spLocks/>
          </p:cNvSpPr>
          <p:nvPr/>
        </p:nvSpPr>
        <p:spPr>
          <a:xfrm>
            <a:off x="552734" y="463622"/>
            <a:ext cx="4660707" cy="7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0" indent="0" algn="ctr">
              <a:buFont typeface="Source Sans Pro"/>
              <a:buNone/>
            </a:pPr>
            <a:r>
              <a:rPr lang="en-US" sz="2000" b="1" dirty="0">
                <a:solidFill>
                  <a:srgbClr val="FFFFFF"/>
                </a:solidFill>
                <a:effectLst>
                  <a:outerShdw blurRad="38100" dist="38100" dir="2700000" algn="tl">
                    <a:srgbClr val="000000">
                      <a:alpha val="43137"/>
                    </a:srgbClr>
                  </a:outerShdw>
                </a:effectLst>
                <a:latin typeface="Montserrat"/>
                <a:ea typeface="Montserrat"/>
                <a:cs typeface="Montserrat"/>
                <a:sym typeface="Montserrat"/>
              </a:rPr>
              <a:t>Main Findings – </a:t>
            </a:r>
            <a:r>
              <a:rPr lang="en-US" sz="2000" dirty="0">
                <a:sym typeface="Montserrat"/>
              </a:rPr>
              <a:t>Im</a:t>
            </a:r>
            <a:r>
              <a:rPr lang="en-US" sz="2000" dirty="0"/>
              <a:t>pact of COVID-19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effectLst>
                  <a:outerShdw blurRad="38100" dist="38100" dir="2700000" algn="tl">
                    <a:srgbClr val="000000">
                      <a:alpha val="43137"/>
                    </a:srgbClr>
                  </a:outerShdw>
                </a:effectLst>
              </a:rPr>
              <a:t>Main Findings – </a:t>
            </a:r>
            <a:r>
              <a:rPr lang="en-US" sz="2000" b="0" dirty="0">
                <a:solidFill>
                  <a:schemeClr val="accent3"/>
                </a:solidFill>
                <a:latin typeface="Source Sans Pro" panose="020B0503030403020204" pitchFamily="34" charset="0"/>
                <a:ea typeface="Source Sans Pro" panose="020B0503030403020204" pitchFamily="34" charset="0"/>
              </a:rPr>
              <a:t>Certainty about Finding a Job</a:t>
            </a:r>
          </a:p>
        </p:txBody>
      </p:sp>
      <p:sp>
        <p:nvSpPr>
          <p:cNvPr id="158" name="Google Shape;158;p22"/>
          <p:cNvSpPr txBox="1">
            <a:spLocks noGrp="1"/>
          </p:cNvSpPr>
          <p:nvPr>
            <p:ph type="body" idx="1"/>
          </p:nvPr>
        </p:nvSpPr>
        <p:spPr>
          <a:xfrm>
            <a:off x="757451" y="1434950"/>
            <a:ext cx="3445672" cy="2747392"/>
          </a:xfrm>
          <a:prstGeom prst="rect">
            <a:avLst/>
          </a:prstGeom>
        </p:spPr>
        <p:txBody>
          <a:bodyPr spcFirstLastPara="1" wrap="square" lIns="91425" tIns="91425" rIns="91425" bIns="91425" anchor="ctr" anchorCtr="0">
            <a:noAutofit/>
          </a:bodyPr>
          <a:lstStyle/>
          <a:p>
            <a:pPr marL="0" lvl="0" indent="0" algn="just" rtl="0">
              <a:spcBef>
                <a:spcPts val="600"/>
              </a:spcBef>
              <a:spcAft>
                <a:spcPts val="0"/>
              </a:spcAft>
              <a:buNone/>
            </a:pPr>
            <a:r>
              <a:rPr lang="en-US" sz="900" dirty="0"/>
              <a:t>Yet 94.1% respond positively about their need to obtain new skills. Most frequently listed skills were ICT-related skills (coding and design), communication, time-management, and organization skills.</a:t>
            </a:r>
          </a:p>
        </p:txBody>
      </p:sp>
      <p:sp>
        <p:nvSpPr>
          <p:cNvPr id="160" name="Google Shape;160;p2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FFFFFF"/>
              </a:solidFill>
              <a:effectLst/>
              <a:uLnTx/>
              <a:uFillTx/>
              <a:latin typeface="Montserrat"/>
              <a:sym typeface="Montserrat"/>
            </a:endParaRPr>
          </a:p>
        </p:txBody>
      </p:sp>
      <p:pic>
        <p:nvPicPr>
          <p:cNvPr id="6" name="Picture 5" descr="Chart&#10;&#10;Description automatically generated">
            <a:extLst>
              <a:ext uri="{FF2B5EF4-FFF2-40B4-BE49-F238E27FC236}">
                <a16:creationId xmlns:a16="http://schemas.microsoft.com/office/drawing/2014/main" id="{380AF661-E4B8-4C75-B1B9-F06956286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40" y="1434950"/>
            <a:ext cx="3918768" cy="2937401"/>
          </a:xfrm>
          <a:prstGeom prst="rect">
            <a:avLst/>
          </a:prstGeom>
        </p:spPr>
      </p:pic>
    </p:spTree>
    <p:extLst>
      <p:ext uri="{BB962C8B-B14F-4D97-AF65-F5344CB8AC3E}">
        <p14:creationId xmlns:p14="http://schemas.microsoft.com/office/powerpoint/2010/main" val="187317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body" idx="1"/>
          </p:nvPr>
        </p:nvSpPr>
        <p:spPr>
          <a:xfrm>
            <a:off x="1707000" y="2126470"/>
            <a:ext cx="5730000" cy="890561"/>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b="1" dirty="0"/>
              <a:t>Comments &amp; Questions</a:t>
            </a:r>
            <a:endParaRPr sz="3600" b="1" dirty="0"/>
          </a:p>
        </p:txBody>
      </p:sp>
      <p:sp>
        <p:nvSpPr>
          <p:cNvPr id="325" name="Google Shape;325;p3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326" name="Google Shape;326;p36"/>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effectLst>
                  <a:outerShdw blurRad="38100" dist="38100" dir="2700000" algn="tl">
                    <a:srgbClr val="000000">
                      <a:alpha val="43137"/>
                    </a:srgbClr>
                  </a:outerShdw>
                </a:effectLst>
              </a:rPr>
              <a:t>THANK YOU</a:t>
            </a:r>
            <a:r>
              <a:rPr lang="en-US" sz="2400" dirty="0">
                <a:effectLst>
                  <a:outerShdw blurRad="38100" dist="38100" dir="2700000" algn="tl">
                    <a:srgbClr val="000000">
                      <a:alpha val="43137"/>
                    </a:srgbClr>
                  </a:outerShdw>
                </a:effectLst>
              </a:rPr>
              <a:t> FOR YOUR ATTENTION</a:t>
            </a:r>
            <a:r>
              <a:rPr lang="en" sz="2400" dirty="0">
                <a:effectLst>
                  <a:outerShdw blurRad="38100" dist="38100" dir="2700000" algn="tl">
                    <a:srgbClr val="000000">
                      <a:alpha val="43137"/>
                    </a:srgbClr>
                  </a:outerShdw>
                </a:effectLst>
              </a:rPr>
              <a:t>!</a:t>
            </a:r>
            <a:endParaRPr sz="24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44297A4-7D7E-4F9B-972E-80F25331B53F}"/>
              </a:ext>
            </a:extLst>
          </p:cNvPr>
          <p:cNvSpPr txBox="1"/>
          <p:nvPr/>
        </p:nvSpPr>
        <p:spPr>
          <a:xfrm>
            <a:off x="707746" y="3725175"/>
            <a:ext cx="2238113" cy="738664"/>
          </a:xfrm>
          <a:prstGeom prst="rect">
            <a:avLst/>
          </a:prstGeom>
          <a:noFill/>
        </p:spPr>
        <p:txBody>
          <a:bodyPr wrap="none" rtlCol="0">
            <a:spAutoFit/>
          </a:bodyPr>
          <a:lstStyle/>
          <a:p>
            <a:r>
              <a:rPr lang="en-US" dirty="0">
                <a:solidFill>
                  <a:srgbClr val="25516C"/>
                </a:solidFill>
                <a:latin typeface="Source Sans Pro"/>
                <a:ea typeface="Source Sans Pro"/>
                <a:sym typeface="Montserrat"/>
              </a:rPr>
              <a:t>Sovran Berisha</a:t>
            </a:r>
            <a:endParaRPr lang="sq-AL" dirty="0">
              <a:solidFill>
                <a:srgbClr val="25516C"/>
              </a:solidFill>
              <a:latin typeface="Source Sans Pro"/>
              <a:ea typeface="Source Sans Pro"/>
              <a:sym typeface="Montserrat"/>
            </a:endParaRPr>
          </a:p>
          <a:p>
            <a:r>
              <a:rPr lang="sq-AL" dirty="0">
                <a:solidFill>
                  <a:srgbClr val="25516C"/>
                </a:solidFill>
                <a:latin typeface="Source Sans Pro"/>
                <a:ea typeface="Source Sans Pro"/>
                <a:sym typeface="Montserrat"/>
              </a:rPr>
              <a:t>sovran.berisha@koscdf.org</a:t>
            </a:r>
            <a:endParaRPr lang="en-US" dirty="0">
              <a:solidFill>
                <a:srgbClr val="25516C"/>
              </a:solidFill>
              <a:latin typeface="Source Sans Pro"/>
              <a:ea typeface="Source Sans Pro"/>
              <a:sym typeface="Montserrat"/>
            </a:endParaRPr>
          </a:p>
          <a:p>
            <a:r>
              <a:rPr lang="en-US" dirty="0">
                <a:solidFill>
                  <a:srgbClr val="25516C"/>
                </a:solidFill>
                <a:latin typeface="Source Sans Pro"/>
                <a:ea typeface="Source Sans Pro"/>
                <a:sym typeface="Montserrat"/>
              </a:rPr>
              <a:t>+383-44-375-963</a:t>
            </a:r>
          </a:p>
        </p:txBody>
      </p:sp>
      <p:sp>
        <p:nvSpPr>
          <p:cNvPr id="6" name="TextBox 5">
            <a:extLst>
              <a:ext uri="{FF2B5EF4-FFF2-40B4-BE49-F238E27FC236}">
                <a16:creationId xmlns:a16="http://schemas.microsoft.com/office/drawing/2014/main" id="{950572BA-235E-4BE7-B3F6-91DE79322FA2}"/>
              </a:ext>
            </a:extLst>
          </p:cNvPr>
          <p:cNvSpPr txBox="1"/>
          <p:nvPr/>
        </p:nvSpPr>
        <p:spPr>
          <a:xfrm>
            <a:off x="6539581" y="3713730"/>
            <a:ext cx="1896673" cy="738664"/>
          </a:xfrm>
          <a:prstGeom prst="rect">
            <a:avLst/>
          </a:prstGeom>
          <a:noFill/>
        </p:spPr>
        <p:txBody>
          <a:bodyPr wrap="none" rtlCol="0">
            <a:spAutoFit/>
          </a:bodyPr>
          <a:lstStyle/>
          <a:p>
            <a:r>
              <a:rPr lang="sq-AL" dirty="0">
                <a:solidFill>
                  <a:srgbClr val="25516C"/>
                </a:solidFill>
                <a:latin typeface="Source Sans Pro"/>
                <a:ea typeface="Source Sans Pro"/>
                <a:sym typeface="Montserrat"/>
              </a:rPr>
              <a:t>Lumnie Mehmetaj</a:t>
            </a:r>
          </a:p>
          <a:p>
            <a:r>
              <a:rPr lang="sq-AL" dirty="0">
                <a:solidFill>
                  <a:srgbClr val="25516C"/>
                </a:solidFill>
                <a:latin typeface="Source Sans Pro"/>
                <a:ea typeface="Source Sans Pro"/>
                <a:sym typeface="Montserrat"/>
              </a:rPr>
              <a:t>lumemeh@yahoo.com</a:t>
            </a:r>
            <a:endParaRPr lang="en-US" dirty="0">
              <a:solidFill>
                <a:srgbClr val="25516C"/>
              </a:solidFill>
              <a:latin typeface="Source Sans Pro"/>
              <a:ea typeface="Source Sans Pro"/>
              <a:sym typeface="Montserrat"/>
            </a:endParaRPr>
          </a:p>
          <a:p>
            <a:r>
              <a:rPr lang="en-US" dirty="0">
                <a:solidFill>
                  <a:srgbClr val="25516C"/>
                </a:solidFill>
                <a:latin typeface="Source Sans Pro"/>
                <a:ea typeface="Source Sans Pro"/>
                <a:sym typeface="Montserrat"/>
              </a:rPr>
              <a:t>+383-44-126-035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body" idx="1"/>
          </p:nvPr>
        </p:nvSpPr>
        <p:spPr>
          <a:xfrm>
            <a:off x="1010200" y="1306288"/>
            <a:ext cx="3776700" cy="3059825"/>
          </a:xfrm>
          <a:prstGeom prst="rect">
            <a:avLst/>
          </a:prstGeom>
        </p:spPr>
        <p:txBody>
          <a:bodyPr spcFirstLastPara="1" wrap="square" lIns="91425" tIns="91425" rIns="91425" bIns="91425" anchor="t" anchorCtr="0">
            <a:noAutofit/>
          </a:bodyPr>
          <a:lstStyle/>
          <a:p>
            <a:r>
              <a:rPr lang="en-US" sz="1600" dirty="0"/>
              <a:t>Balkans, Southeastern Europe</a:t>
            </a:r>
          </a:p>
          <a:p>
            <a:r>
              <a:rPr lang="en-US" sz="1600" dirty="0"/>
              <a:t>1.8 million people</a:t>
            </a:r>
          </a:p>
          <a:p>
            <a:r>
              <a:rPr lang="en-US" sz="1600" dirty="0"/>
              <a:t>The youngest population in Europe, 1/4 under the age of 15</a:t>
            </a:r>
          </a:p>
          <a:p>
            <a:r>
              <a:rPr lang="en-US" sz="1600" dirty="0"/>
              <a:t>Around 40% are below 29 years</a:t>
            </a:r>
          </a:p>
          <a:p>
            <a:r>
              <a:rPr lang="en-US" sz="1600" dirty="0"/>
              <a:t>Unemployment rate: 25.8% (male 23.5 %, female 32.3%)</a:t>
            </a:r>
          </a:p>
          <a:p>
            <a:r>
              <a:rPr lang="en-US" sz="1600" dirty="0"/>
              <a:t>Youth unemployment rate: 48.9%</a:t>
            </a:r>
          </a:p>
          <a:p>
            <a:r>
              <a:rPr lang="en-US" sz="1600" dirty="0"/>
              <a:t>Inactive rate 61.7% (44% male, 79.2% % female)</a:t>
            </a:r>
          </a:p>
        </p:txBody>
      </p:sp>
      <p:sp>
        <p:nvSpPr>
          <p:cNvPr id="92" name="Google Shape;92;p1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93" name="Google Shape;93;p1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effectLst>
                  <a:outerShdw blurRad="38100" dist="38100" dir="2700000" algn="tl">
                    <a:srgbClr val="000000">
                      <a:alpha val="43137"/>
                    </a:srgbClr>
                  </a:outerShdw>
                </a:effectLst>
              </a:rPr>
              <a:t>About Kosovo</a:t>
            </a:r>
            <a:endParaRPr sz="18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913C34D9-BEA7-4F1F-A3B5-8F075CE6B2B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840727" y="1480344"/>
            <a:ext cx="3400247" cy="279990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200" y="648725"/>
            <a:ext cx="7131300" cy="671400"/>
          </a:xfrm>
        </p:spPr>
        <p:txBody>
          <a:bodyPr/>
          <a:lstStyle/>
          <a:p>
            <a:r>
              <a:rPr lang="en-US" sz="1800" dirty="0">
                <a:effectLst>
                  <a:outerShdw blurRad="38100" dist="38100" dir="2700000" algn="tl">
                    <a:srgbClr val="000000">
                      <a:alpha val="43137"/>
                    </a:srgbClr>
                  </a:outerShdw>
                </a:effectLst>
              </a:rPr>
              <a:t>Career, Development, Support, System</a:t>
            </a:r>
          </a:p>
        </p:txBody>
      </p:sp>
      <p:sp>
        <p:nvSpPr>
          <p:cNvPr id="3" name="Text Placeholder 2"/>
          <p:cNvSpPr>
            <a:spLocks noGrp="1"/>
          </p:cNvSpPr>
          <p:nvPr>
            <p:ph type="body" idx="1"/>
          </p:nvPr>
        </p:nvSpPr>
        <p:spPr/>
        <p:txBody>
          <a:bodyPr/>
          <a:lstStyle/>
          <a:p>
            <a:r>
              <a:rPr lang="en-US" sz="1600" dirty="0"/>
              <a:t>There is a mismatch between education offer and labor market needs</a:t>
            </a:r>
          </a:p>
          <a:p>
            <a:pPr lvl="1"/>
            <a:r>
              <a:rPr lang="en-US" sz="1400" dirty="0"/>
              <a:t>Two-fold problem: quantity and quality of education offer</a:t>
            </a:r>
          </a:p>
          <a:p>
            <a:pPr marL="533400" lvl="1" indent="0">
              <a:buNone/>
            </a:pPr>
            <a:endParaRPr lang="en-US" sz="900" dirty="0"/>
          </a:p>
          <a:p>
            <a:r>
              <a:rPr lang="en-US" sz="1600" dirty="0"/>
              <a:t>Career, Development, Support, System</a:t>
            </a:r>
          </a:p>
          <a:p>
            <a:endParaRPr lang="en-US" sz="400" dirty="0"/>
          </a:p>
          <a:p>
            <a:pPr lvl="1"/>
            <a:r>
              <a:rPr lang="en-US" sz="1400" dirty="0"/>
              <a:t>Career education in schools</a:t>
            </a:r>
          </a:p>
          <a:p>
            <a:pPr lvl="1"/>
            <a:r>
              <a:rPr lang="en-US" sz="1400" dirty="0"/>
              <a:t>R</a:t>
            </a:r>
            <a:r>
              <a:rPr lang="sq-AL" sz="1400" dirty="0"/>
              <a:t>ole of </a:t>
            </a:r>
            <a:r>
              <a:rPr lang="en-US" sz="1400" dirty="0"/>
              <a:t>the Employment Agency</a:t>
            </a:r>
          </a:p>
          <a:p>
            <a:pPr lvl="1"/>
            <a:r>
              <a:rPr lang="en-US" sz="1400" dirty="0"/>
              <a:t>Role of Municipal Youth Centers </a:t>
            </a:r>
          </a:p>
          <a:p>
            <a:pPr lvl="1"/>
            <a:r>
              <a:rPr lang="en-US" sz="1400" dirty="0"/>
              <a:t>Economic chambers and industry associations</a:t>
            </a:r>
          </a:p>
          <a:p>
            <a:pPr lvl="1"/>
            <a:r>
              <a:rPr lang="en-US" sz="1400" dirty="0"/>
              <a:t>Higher education institutions</a:t>
            </a:r>
          </a:p>
          <a:p>
            <a:endParaRPr lang="en-US" sz="1600"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69811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1800" dirty="0">
                <a:effectLst>
                  <a:outerShdw blurRad="38100" dist="38100" dir="2700000" algn="tl">
                    <a:srgbClr val="000000">
                      <a:alpha val="43137"/>
                    </a:srgbClr>
                  </a:outerShdw>
                </a:effectLst>
              </a:rPr>
              <a:t>Purpose of the study</a:t>
            </a:r>
            <a:endParaRPr sz="1800" dirty="0">
              <a:effectLst>
                <a:outerShdw blurRad="38100" dist="38100" dir="2700000" algn="tl">
                  <a:srgbClr val="000000">
                    <a:alpha val="43137"/>
                  </a:srgbClr>
                </a:outerShdw>
              </a:effectLst>
            </a:endParaRPr>
          </a:p>
        </p:txBody>
      </p:sp>
      <p:sp>
        <p:nvSpPr>
          <p:cNvPr id="113" name="Google Shape;113;p18"/>
          <p:cNvSpPr txBox="1">
            <a:spLocks noGrp="1"/>
          </p:cNvSpPr>
          <p:nvPr>
            <p:ph type="body" idx="1"/>
          </p:nvPr>
        </p:nvSpPr>
        <p:spPr>
          <a:xfrm>
            <a:off x="1010200" y="1434950"/>
            <a:ext cx="7131300" cy="2097959"/>
          </a:xfrm>
          <a:prstGeom prst="rect">
            <a:avLst/>
          </a:prstGeom>
        </p:spPr>
        <p:txBody>
          <a:bodyPr spcFirstLastPara="1" wrap="square" lIns="91425" tIns="91425" rIns="91425" bIns="91425" anchor="t" anchorCtr="0">
            <a:noAutofit/>
          </a:bodyPr>
          <a:lstStyle/>
          <a:p>
            <a:r>
              <a:rPr lang="en-US" sz="1600" dirty="0"/>
              <a:t>Understanding the current support teenagers receive</a:t>
            </a:r>
          </a:p>
          <a:p>
            <a:pPr lvl="1"/>
            <a:r>
              <a:rPr lang="en-US" sz="1400" dirty="0"/>
              <a:t>Career thinking</a:t>
            </a:r>
          </a:p>
          <a:p>
            <a:pPr lvl="1"/>
            <a:r>
              <a:rPr lang="en-US" sz="1400" dirty="0"/>
              <a:t>Interaction and access to the world of work</a:t>
            </a:r>
          </a:p>
          <a:p>
            <a:pPr lvl="1"/>
            <a:r>
              <a:rPr lang="en-US" sz="1400" dirty="0"/>
              <a:t>Maturity for the world of work</a:t>
            </a:r>
          </a:p>
          <a:p>
            <a:r>
              <a:rPr lang="en-US" sz="1600" dirty="0"/>
              <a:t>Sample size: 733 grade XI and XII students from 98 schools</a:t>
            </a:r>
          </a:p>
          <a:p>
            <a:r>
              <a:rPr lang="en-US" sz="1600" dirty="0"/>
              <a:t>Gender representation: 55% women, 45% men</a:t>
            </a:r>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solidFill>
                  <a:srgbClr val="00BEF2"/>
                </a:solidFill>
              </a:rPr>
              <a:t>5</a:t>
            </a:fld>
            <a:endParaRPr>
              <a:solidFill>
                <a:srgbClr val="00BEF2"/>
              </a:solidFill>
            </a:endParaRPr>
          </a:p>
        </p:txBody>
      </p:sp>
      <p:sp>
        <p:nvSpPr>
          <p:cNvPr id="313" name="Google Shape;313;p35"/>
          <p:cNvSpPr txBox="1">
            <a:spLocks noGrp="1"/>
          </p:cNvSpPr>
          <p:nvPr>
            <p:ph type="body" idx="4294967295"/>
          </p:nvPr>
        </p:nvSpPr>
        <p:spPr>
          <a:xfrm>
            <a:off x="1067093" y="2520710"/>
            <a:ext cx="2563211" cy="74645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US" sz="2000" b="1" dirty="0">
                <a:solidFill>
                  <a:srgbClr val="FFFFFF"/>
                </a:solidFill>
                <a:effectLst>
                  <a:outerShdw blurRad="38100" dist="38100" dir="2700000" algn="tl">
                    <a:srgbClr val="000000">
                      <a:alpha val="43137"/>
                    </a:srgbClr>
                  </a:outerShdw>
                </a:effectLst>
                <a:latin typeface="Montserrat"/>
                <a:ea typeface="Montserrat"/>
                <a:cs typeface="Montserrat"/>
                <a:sym typeface="Montserrat"/>
              </a:rPr>
              <a:t>Main Findings –</a:t>
            </a:r>
            <a:r>
              <a:rPr lang="en-US" sz="2000" dirty="0"/>
              <a:t>Favorite Occupations</a:t>
            </a:r>
          </a:p>
        </p:txBody>
      </p:sp>
      <p:pic>
        <p:nvPicPr>
          <p:cNvPr id="10" name="Picture 9">
            <a:extLst>
              <a:ext uri="{FF2B5EF4-FFF2-40B4-BE49-F238E27FC236}">
                <a16:creationId xmlns:a16="http://schemas.microsoft.com/office/drawing/2014/main" id="{AED90F82-636C-42A4-9BDB-9966CE1B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913" y="1289020"/>
            <a:ext cx="4282212" cy="32098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solidFill>
                  <a:srgbClr val="00BEF2"/>
                </a:solidFill>
              </a:rPr>
              <a:t>6</a:t>
            </a:fld>
            <a:endParaRPr>
              <a:solidFill>
                <a:srgbClr val="00BEF2"/>
              </a:solidFill>
            </a:endParaRPr>
          </a:p>
        </p:txBody>
      </p:sp>
      <p:sp>
        <p:nvSpPr>
          <p:cNvPr id="313" name="Google Shape;313;p35"/>
          <p:cNvSpPr txBox="1">
            <a:spLocks noGrp="1"/>
          </p:cNvSpPr>
          <p:nvPr>
            <p:ph type="body" idx="4294967295"/>
          </p:nvPr>
        </p:nvSpPr>
        <p:spPr>
          <a:xfrm>
            <a:off x="1067093" y="2520710"/>
            <a:ext cx="2563211" cy="74645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US" sz="2000" b="1" dirty="0">
                <a:solidFill>
                  <a:srgbClr val="FFFFFF"/>
                </a:solidFill>
                <a:effectLst>
                  <a:outerShdw blurRad="38100" dist="38100" dir="2700000" algn="tl">
                    <a:srgbClr val="000000">
                      <a:alpha val="43137"/>
                    </a:srgbClr>
                  </a:outerShdw>
                </a:effectLst>
                <a:latin typeface="Montserrat"/>
                <a:ea typeface="Montserrat"/>
                <a:cs typeface="Montserrat"/>
                <a:sym typeface="Montserrat"/>
              </a:rPr>
              <a:t>Main Findings –</a:t>
            </a:r>
            <a:r>
              <a:rPr lang="en-US" sz="2000" dirty="0"/>
              <a:t>Most Demanded Occupations</a:t>
            </a:r>
          </a:p>
        </p:txBody>
      </p:sp>
      <p:pic>
        <p:nvPicPr>
          <p:cNvPr id="5" name="Picture 4" descr="Timeline&#10;&#10;Description automatically generated">
            <a:extLst>
              <a:ext uri="{FF2B5EF4-FFF2-40B4-BE49-F238E27FC236}">
                <a16:creationId xmlns:a16="http://schemas.microsoft.com/office/drawing/2014/main" id="{4F668323-2D2B-4647-89EC-2E690A1D1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588" y="1288756"/>
            <a:ext cx="4288546" cy="3214577"/>
          </a:xfrm>
          <a:prstGeom prst="rect">
            <a:avLst/>
          </a:prstGeom>
        </p:spPr>
      </p:pic>
    </p:spTree>
    <p:extLst>
      <p:ext uri="{BB962C8B-B14F-4D97-AF65-F5344CB8AC3E}">
        <p14:creationId xmlns:p14="http://schemas.microsoft.com/office/powerpoint/2010/main" val="321821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solidFill>
                  <a:srgbClr val="00BEF2"/>
                </a:solidFill>
              </a:rPr>
              <a:t>7</a:t>
            </a:fld>
            <a:endParaRPr>
              <a:solidFill>
                <a:srgbClr val="00BEF2"/>
              </a:solidFill>
            </a:endParaRPr>
          </a:p>
        </p:txBody>
      </p:sp>
      <p:sp>
        <p:nvSpPr>
          <p:cNvPr id="313" name="Google Shape;313;p35"/>
          <p:cNvSpPr txBox="1">
            <a:spLocks noGrp="1"/>
          </p:cNvSpPr>
          <p:nvPr>
            <p:ph type="body" idx="4294967295"/>
          </p:nvPr>
        </p:nvSpPr>
        <p:spPr>
          <a:xfrm>
            <a:off x="1067093" y="2520710"/>
            <a:ext cx="2563211" cy="74645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US" sz="2000" b="1" dirty="0">
                <a:solidFill>
                  <a:srgbClr val="FFFFFF"/>
                </a:solidFill>
                <a:effectLst>
                  <a:outerShdw blurRad="38100" dist="38100" dir="2700000" algn="tl">
                    <a:srgbClr val="000000">
                      <a:alpha val="43137"/>
                    </a:srgbClr>
                  </a:outerShdw>
                </a:effectLst>
                <a:latin typeface="Montserrat"/>
                <a:ea typeface="Montserrat"/>
                <a:cs typeface="Montserrat"/>
                <a:sym typeface="Montserrat"/>
              </a:rPr>
              <a:t>Main Findings –</a:t>
            </a:r>
            <a:r>
              <a:rPr lang="en-US" sz="2000" dirty="0"/>
              <a:t>Influence on Career Decision</a:t>
            </a:r>
          </a:p>
        </p:txBody>
      </p:sp>
      <p:pic>
        <p:nvPicPr>
          <p:cNvPr id="6" name="Picture 5" descr="Chart, bar chart&#10;&#10;Description automatically generated">
            <a:extLst>
              <a:ext uri="{FF2B5EF4-FFF2-40B4-BE49-F238E27FC236}">
                <a16:creationId xmlns:a16="http://schemas.microsoft.com/office/drawing/2014/main" id="{21AC9E13-913A-4321-B3C9-377E5C94A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736" y="1287365"/>
            <a:ext cx="4278985" cy="3207410"/>
          </a:xfrm>
          <a:prstGeom prst="rect">
            <a:avLst/>
          </a:prstGeom>
        </p:spPr>
      </p:pic>
    </p:spTree>
    <p:extLst>
      <p:ext uri="{BB962C8B-B14F-4D97-AF65-F5344CB8AC3E}">
        <p14:creationId xmlns:p14="http://schemas.microsoft.com/office/powerpoint/2010/main" val="304242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solidFill>
                  <a:srgbClr val="00BEF2"/>
                </a:solidFill>
              </a:rPr>
              <a:t>8</a:t>
            </a:fld>
            <a:endParaRPr>
              <a:solidFill>
                <a:srgbClr val="00BEF2"/>
              </a:solidFill>
            </a:endParaRPr>
          </a:p>
        </p:txBody>
      </p:sp>
      <p:sp>
        <p:nvSpPr>
          <p:cNvPr id="313" name="Google Shape;313;p35"/>
          <p:cNvSpPr txBox="1">
            <a:spLocks noGrp="1"/>
          </p:cNvSpPr>
          <p:nvPr>
            <p:ph type="body" idx="4294967295"/>
          </p:nvPr>
        </p:nvSpPr>
        <p:spPr>
          <a:xfrm>
            <a:off x="1067093" y="2520710"/>
            <a:ext cx="2563211" cy="74645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US" sz="2000" b="1" dirty="0">
                <a:solidFill>
                  <a:srgbClr val="FFFFFF"/>
                </a:solidFill>
                <a:effectLst>
                  <a:outerShdw blurRad="38100" dist="38100" dir="2700000" algn="tl">
                    <a:srgbClr val="000000">
                      <a:alpha val="43137"/>
                    </a:srgbClr>
                  </a:outerShdw>
                </a:effectLst>
                <a:latin typeface="Montserrat"/>
                <a:ea typeface="Montserrat"/>
                <a:cs typeface="Montserrat"/>
                <a:sym typeface="Montserrat"/>
              </a:rPr>
              <a:t>Main Findings –</a:t>
            </a:r>
            <a:r>
              <a:rPr lang="en-US" sz="2000" dirty="0"/>
              <a:t>Future Outlook of Youth</a:t>
            </a:r>
          </a:p>
        </p:txBody>
      </p:sp>
      <p:pic>
        <p:nvPicPr>
          <p:cNvPr id="5" name="Picture 4" descr="A screenshot of a computer&#10;&#10;Description automatically generated with low confidence">
            <a:extLst>
              <a:ext uri="{FF2B5EF4-FFF2-40B4-BE49-F238E27FC236}">
                <a16:creationId xmlns:a16="http://schemas.microsoft.com/office/drawing/2014/main" id="{4968E51B-39E3-4E17-AAF3-2795C6778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608" y="1309735"/>
            <a:ext cx="3977218" cy="2981213"/>
          </a:xfrm>
          <a:prstGeom prst="rect">
            <a:avLst/>
          </a:prstGeom>
        </p:spPr>
      </p:pic>
      <p:sp>
        <p:nvSpPr>
          <p:cNvPr id="2" name="TextBox 1">
            <a:extLst>
              <a:ext uri="{FF2B5EF4-FFF2-40B4-BE49-F238E27FC236}">
                <a16:creationId xmlns:a16="http://schemas.microsoft.com/office/drawing/2014/main" id="{1521B2AA-19FF-4B42-BE9B-9C0DDBF64AD9}"/>
              </a:ext>
            </a:extLst>
          </p:cNvPr>
          <p:cNvSpPr txBox="1"/>
          <p:nvPr/>
        </p:nvSpPr>
        <p:spPr>
          <a:xfrm>
            <a:off x="4360848" y="4285753"/>
            <a:ext cx="4211652" cy="207749"/>
          </a:xfrm>
          <a:prstGeom prst="rect">
            <a:avLst/>
          </a:prstGeom>
          <a:noFill/>
        </p:spPr>
        <p:txBody>
          <a:bodyPr wrap="square" rtlCol="0">
            <a:spAutoFit/>
          </a:bodyPr>
          <a:lstStyle/>
          <a:p>
            <a:pPr marL="88900" indent="-88900">
              <a:buFont typeface="Arial" panose="020B0604020202020204" pitchFamily="34" charset="0"/>
              <a:buChar char="•"/>
            </a:pPr>
            <a:r>
              <a:rPr lang="en-US" sz="700" b="1" dirty="0">
                <a:solidFill>
                  <a:schemeClr val="dk1"/>
                </a:solidFill>
                <a:latin typeface="Source Sans Pro"/>
                <a:ea typeface="Source Sans Pro"/>
                <a:sym typeface="Source Sans Pro"/>
              </a:rPr>
              <a:t>69% of the youth planning to migrate, report to do so regardless of the opportunities in Kosovo. </a:t>
            </a:r>
          </a:p>
        </p:txBody>
      </p:sp>
    </p:spTree>
    <p:extLst>
      <p:ext uri="{BB962C8B-B14F-4D97-AF65-F5344CB8AC3E}">
        <p14:creationId xmlns:p14="http://schemas.microsoft.com/office/powerpoint/2010/main" val="29832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solidFill>
                  <a:srgbClr val="00BEF2"/>
                </a:solidFill>
              </a:rPr>
              <a:t>9</a:t>
            </a:fld>
            <a:endParaRPr>
              <a:solidFill>
                <a:srgbClr val="00BEF2"/>
              </a:solidFill>
            </a:endParaRPr>
          </a:p>
        </p:txBody>
      </p:sp>
      <p:sp>
        <p:nvSpPr>
          <p:cNvPr id="313" name="Google Shape;313;p35"/>
          <p:cNvSpPr txBox="1">
            <a:spLocks noGrp="1"/>
          </p:cNvSpPr>
          <p:nvPr>
            <p:ph type="body" idx="4294967295"/>
          </p:nvPr>
        </p:nvSpPr>
        <p:spPr>
          <a:xfrm>
            <a:off x="1067093" y="2520710"/>
            <a:ext cx="2563211" cy="74645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US" sz="2000" b="1" dirty="0">
                <a:solidFill>
                  <a:srgbClr val="FFFFFF"/>
                </a:solidFill>
                <a:effectLst>
                  <a:outerShdw blurRad="38100" dist="38100" dir="2700000" algn="tl">
                    <a:srgbClr val="000000">
                      <a:alpha val="43137"/>
                    </a:srgbClr>
                  </a:outerShdw>
                </a:effectLst>
                <a:latin typeface="Montserrat"/>
                <a:ea typeface="Montserrat"/>
                <a:cs typeface="Montserrat"/>
                <a:sym typeface="Montserrat"/>
              </a:rPr>
              <a:t>Main Findings –</a:t>
            </a:r>
            <a:r>
              <a:rPr lang="en-US" sz="2000" dirty="0"/>
              <a:t>Sources of Career Information</a:t>
            </a:r>
          </a:p>
        </p:txBody>
      </p:sp>
      <p:pic>
        <p:nvPicPr>
          <p:cNvPr id="5" name="Picture 4" descr="Chart, bar chart&#10;&#10;Description automatically generated">
            <a:extLst>
              <a:ext uri="{FF2B5EF4-FFF2-40B4-BE49-F238E27FC236}">
                <a16:creationId xmlns:a16="http://schemas.microsoft.com/office/drawing/2014/main" id="{3FCEAD93-C1F7-4158-8494-8813353D5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456" y="1291428"/>
            <a:ext cx="4282669" cy="3210171"/>
          </a:xfrm>
          <a:prstGeom prst="rect">
            <a:avLst/>
          </a:prstGeom>
        </p:spPr>
      </p:pic>
    </p:spTree>
    <p:extLst>
      <p:ext uri="{BB962C8B-B14F-4D97-AF65-F5344CB8AC3E}">
        <p14:creationId xmlns:p14="http://schemas.microsoft.com/office/powerpoint/2010/main" val="2478815309"/>
      </p:ext>
    </p:extLst>
  </p:cSld>
  <p:clrMapOvr>
    <a:masterClrMapping/>
  </p:clrMapOvr>
</p:sld>
</file>

<file path=ppt/theme/theme1.xml><?xml version="1.0" encoding="utf-8"?>
<a:theme xmlns:a="http://schemas.openxmlformats.org/drawingml/2006/main" name="Gremio template">
  <a:themeElements>
    <a:clrScheme name="Custom 347">
      <a:dk1>
        <a:srgbClr val="25516C"/>
      </a:dk1>
      <a:lt1>
        <a:srgbClr val="FFFFFF"/>
      </a:lt1>
      <a:dk2>
        <a:srgbClr val="666666"/>
      </a:dk2>
      <a:lt2>
        <a:srgbClr val="E2E7E9"/>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1284</Words>
  <Application>Microsoft Office PowerPoint</Application>
  <PresentationFormat>On-screen Show (16:9)</PresentationFormat>
  <Paragraphs>80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Montserrat</vt:lpstr>
      <vt:lpstr>Source Sans Pro</vt:lpstr>
      <vt:lpstr>Arial</vt:lpstr>
      <vt:lpstr>Gremio template</vt:lpstr>
      <vt:lpstr>The Case of Kosovo</vt:lpstr>
      <vt:lpstr>About Kosovo</vt:lpstr>
      <vt:lpstr>Career, Development, Support, System</vt:lpstr>
      <vt:lpstr>Purpose of 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Findings – Certainty about Finding a Job</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of Kosovo</dc:title>
  <dc:creator>Lenovo</dc:creator>
  <cp:lastModifiedBy>Sovran Berisha</cp:lastModifiedBy>
  <cp:revision>99</cp:revision>
  <dcterms:modified xsi:type="dcterms:W3CDTF">2021-10-29T08:11:13Z</dcterms:modified>
</cp:coreProperties>
</file>